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4" r:id="rId8"/>
    <p:sldId id="292" r:id="rId9"/>
    <p:sldId id="267" r:id="rId10"/>
    <p:sldId id="293" r:id="rId11"/>
    <p:sldId id="294" r:id="rId12"/>
    <p:sldId id="266" r:id="rId13"/>
    <p:sldId id="295" r:id="rId14"/>
    <p:sldId id="297" r:id="rId15"/>
    <p:sldId id="273" r:id="rId16"/>
    <p:sldId id="289" r:id="rId17"/>
    <p:sldId id="274" r:id="rId18"/>
    <p:sldId id="290" r:id="rId19"/>
    <p:sldId id="298" r:id="rId20"/>
    <p:sldId id="269" r:id="rId21"/>
    <p:sldId id="268" r:id="rId22"/>
    <p:sldId id="288" r:id="rId23"/>
    <p:sldId id="299" r:id="rId24"/>
    <p:sldId id="282" r:id="rId25"/>
    <p:sldId id="283" r:id="rId26"/>
    <p:sldId id="265" r:id="rId27"/>
  </p:sldIdLst>
  <p:sldSz cx="9144000" cy="5143500" type="screen16x9"/>
  <p:notesSz cx="6858000" cy="9144000"/>
  <p:embeddedFontLst>
    <p:embeddedFont>
      <p:font typeface="Scope One" panose="02060403030504020204"/>
      <p:bold r:id="rId31"/>
      <p:boldItalic r:id="rId32"/>
    </p:embeddedFont>
    <p:embeddedFont>
      <p:font typeface="Assistant ExtraLight"/>
      <p:bold r:id="rId33"/>
      <p:boldItalic r:id="rId34"/>
    </p:embeddedFont>
    <p:embeddedFont>
      <p:font typeface="Assistant"/>
      <p:bold r:id="rId35"/>
      <p:boldItalic r:id="rId36"/>
    </p:embeddedFont>
    <p:embeddedFont>
      <p:font typeface="Scope One" panose="02060403030504020204" charset="0"/>
      <p:bold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abba1943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abba1943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abba1943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abba1943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abba19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abba19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16dc1fc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16dc1fc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abba1943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abba1943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abba19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abba19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17709229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17709229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6dc1fc0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6dc1fc0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abba1943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abba1943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abba1943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abba1943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abba1943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abba1943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BIG TITTLE OPENING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667625" y="1948450"/>
            <a:ext cx="5904300" cy="10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528306" y="2995274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TEXT 2">
  <p:cSld name="CUSTOM_1_1_1_1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 flipH="1">
            <a:off x="2276110" y="1683300"/>
            <a:ext cx="45918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1_1_1_1_1_1_1_1_1_1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 flipH="1">
            <a:off x="1390925" y="513452"/>
            <a:ext cx="6362100" cy="80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1">
  <p:cSld name="CUSTOM_6_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2037911" y="155424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265011" y="2067525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>
            <a:spLocks noGrp="1"/>
          </p:cNvSpPr>
          <p:nvPr>
            <p:ph type="ctrTitle" idx="2"/>
          </p:nvPr>
        </p:nvSpPr>
        <p:spPr>
          <a:xfrm>
            <a:off x="2037911" y="357838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>
            <a:spLocks noGrp="1"/>
          </p:cNvSpPr>
          <p:nvPr>
            <p:ph type="subTitle" idx="3"/>
          </p:nvPr>
        </p:nvSpPr>
        <p:spPr>
          <a:xfrm>
            <a:off x="2265011" y="4111571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>
            <a:spLocks noGrp="1"/>
          </p:cNvSpPr>
          <p:nvPr>
            <p:ph type="ctrTitle" idx="4"/>
          </p:nvPr>
        </p:nvSpPr>
        <p:spPr>
          <a:xfrm>
            <a:off x="5179106" y="154179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>
            <a:spLocks noGrp="1"/>
          </p:cNvSpPr>
          <p:nvPr>
            <p:ph type="subTitle" idx="5"/>
          </p:nvPr>
        </p:nvSpPr>
        <p:spPr>
          <a:xfrm>
            <a:off x="5179106" y="2055050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>
            <a:spLocks noGrp="1"/>
          </p:cNvSpPr>
          <p:nvPr>
            <p:ph type="ctrTitle" idx="6"/>
          </p:nvPr>
        </p:nvSpPr>
        <p:spPr>
          <a:xfrm>
            <a:off x="1214475" y="258114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5"/>
          <p:cNvSpPr txBox="1">
            <a:spLocks noGrp="1"/>
          </p:cNvSpPr>
          <p:nvPr>
            <p:ph type="subTitle" idx="7"/>
          </p:nvPr>
        </p:nvSpPr>
        <p:spPr>
          <a:xfrm>
            <a:off x="1441575" y="3094424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>
            <a:spLocks noGrp="1"/>
          </p:cNvSpPr>
          <p:nvPr>
            <p:ph type="ctrTitle" idx="8"/>
          </p:nvPr>
        </p:nvSpPr>
        <p:spPr>
          <a:xfrm>
            <a:off x="5179106" y="3578466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>
            <a:spLocks noGrp="1"/>
          </p:cNvSpPr>
          <p:nvPr>
            <p:ph type="subTitle" idx="9"/>
          </p:nvPr>
        </p:nvSpPr>
        <p:spPr>
          <a:xfrm>
            <a:off x="5179106" y="4091746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>
            <a:spLocks noGrp="1"/>
          </p:cNvSpPr>
          <p:nvPr>
            <p:ph type="ctrTitle" idx="13"/>
          </p:nvPr>
        </p:nvSpPr>
        <p:spPr>
          <a:xfrm>
            <a:off x="5855313" y="257099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>
            <a:spLocks noGrp="1"/>
          </p:cNvSpPr>
          <p:nvPr>
            <p:ph type="subTitle" idx="14"/>
          </p:nvPr>
        </p:nvSpPr>
        <p:spPr>
          <a:xfrm>
            <a:off x="5855313" y="3084250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>
            <a:spLocks noGrp="1"/>
          </p:cNvSpPr>
          <p:nvPr>
            <p:ph type="ctrTitle" idx="15"/>
          </p:nvPr>
        </p:nvSpPr>
        <p:spPr>
          <a:xfrm flipH="1">
            <a:off x="2126050" y="513450"/>
            <a:ext cx="4891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CUSTOM_14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 flipH="1">
            <a:off x="1390925" y="513453"/>
            <a:ext cx="6362100" cy="7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4">
  <p:cSld name="CUSTOM_1_1_1_1_1_1_1_1_1_1_1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 flipH="1">
            <a:off x="1390925" y="513453"/>
            <a:ext cx="6362100" cy="7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0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/>
          </p:nvPr>
        </p:nvSpPr>
        <p:spPr>
          <a:xfrm>
            <a:off x="2128850" y="15298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2242475" y="1991325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>
            <a:spLocks noGrp="1"/>
          </p:cNvSpPr>
          <p:nvPr>
            <p:ph type="ctrTitle" idx="2"/>
          </p:nvPr>
        </p:nvSpPr>
        <p:spPr>
          <a:xfrm flipH="1">
            <a:off x="2126050" y="513450"/>
            <a:ext cx="48915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>
            <a:spLocks noGrp="1"/>
          </p:cNvSpPr>
          <p:nvPr>
            <p:ph type="ctrTitle" idx="3"/>
          </p:nvPr>
        </p:nvSpPr>
        <p:spPr>
          <a:xfrm>
            <a:off x="5068000" y="152985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>
            <a:spLocks noGrp="1"/>
          </p:cNvSpPr>
          <p:nvPr>
            <p:ph type="subTitle" idx="4"/>
          </p:nvPr>
        </p:nvSpPr>
        <p:spPr>
          <a:xfrm>
            <a:off x="5181625" y="1991325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>
            <a:spLocks noGrp="1"/>
          </p:cNvSpPr>
          <p:nvPr>
            <p:ph type="ctrTitle" idx="5"/>
          </p:nvPr>
        </p:nvSpPr>
        <p:spPr>
          <a:xfrm>
            <a:off x="2128850" y="320542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>
            <a:spLocks noGrp="1"/>
          </p:cNvSpPr>
          <p:nvPr>
            <p:ph type="subTitle" idx="6"/>
          </p:nvPr>
        </p:nvSpPr>
        <p:spPr>
          <a:xfrm>
            <a:off x="2242475" y="3666900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>
            <a:spLocks noGrp="1"/>
          </p:cNvSpPr>
          <p:nvPr>
            <p:ph type="ctrTitle" idx="7"/>
          </p:nvPr>
        </p:nvSpPr>
        <p:spPr>
          <a:xfrm>
            <a:off x="5068000" y="320542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8"/>
          <p:cNvSpPr txBox="1">
            <a:spLocks noGrp="1"/>
          </p:cNvSpPr>
          <p:nvPr>
            <p:ph type="subTitle" idx="8"/>
          </p:nvPr>
        </p:nvSpPr>
        <p:spPr>
          <a:xfrm>
            <a:off x="5181625" y="3666900"/>
            <a:ext cx="1679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_1_1_2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ctrTitle"/>
          </p:nvPr>
        </p:nvSpPr>
        <p:spPr>
          <a:xfrm flipH="1">
            <a:off x="3616050" y="3259450"/>
            <a:ext cx="1911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 flipH="1">
            <a:off x="3337350" y="3728301"/>
            <a:ext cx="24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95100" y="1422556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CUSTOM_7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 flipH="1">
            <a:off x="9125186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20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20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20"/>
          <p:cNvSpPr/>
          <p:nvPr/>
        </p:nvSpPr>
        <p:spPr>
          <a:xfrm flipH="1">
            <a:off x="9125186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20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20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20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 flipH="1">
            <a:off x="4356750" y="3299275"/>
            <a:ext cx="3311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20"/>
          <p:cNvSpPr txBox="1">
            <a:spLocks noGrp="1"/>
          </p:cNvSpPr>
          <p:nvPr>
            <p:ph type="title" hasCustomPrompt="1"/>
          </p:nvPr>
        </p:nvSpPr>
        <p:spPr>
          <a:xfrm flipH="1">
            <a:off x="1628250" y="1982625"/>
            <a:ext cx="6039900" cy="110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8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79886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21"/>
          <p:cNvSpPr/>
          <p:nvPr/>
        </p:nvSpPr>
        <p:spPr>
          <a:xfrm>
            <a:off x="79886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21"/>
          <p:cNvSpPr/>
          <p:nvPr/>
        </p:nvSpPr>
        <p:spPr>
          <a:xfrm>
            <a:off x="74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21"/>
          <p:cNvSpPr/>
          <p:nvPr/>
        </p:nvSpPr>
        <p:spPr>
          <a:xfrm flipH="1">
            <a:off x="11333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21"/>
          <p:cNvSpPr/>
          <p:nvPr/>
        </p:nvSpPr>
        <p:spPr>
          <a:xfrm flipH="1">
            <a:off x="11333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21"/>
          <p:cNvSpPr/>
          <p:nvPr/>
        </p:nvSpPr>
        <p:spPr>
          <a:xfrm>
            <a:off x="79886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21"/>
          <p:cNvSpPr/>
          <p:nvPr/>
        </p:nvSpPr>
        <p:spPr>
          <a:xfrm>
            <a:off x="74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2153345" y="1386875"/>
            <a:ext cx="2353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1"/>
          <p:cNvSpPr txBox="1">
            <a:spLocks noGrp="1"/>
          </p:cNvSpPr>
          <p:nvPr>
            <p:ph type="title" hasCustomPrompt="1"/>
          </p:nvPr>
        </p:nvSpPr>
        <p:spPr>
          <a:xfrm>
            <a:off x="2153341" y="8840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2"/>
          </p:nvPr>
        </p:nvSpPr>
        <p:spPr>
          <a:xfrm>
            <a:off x="5358125" y="2705225"/>
            <a:ext cx="2096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1"/>
          <p:cNvSpPr txBox="1">
            <a:spLocks noGrp="1"/>
          </p:cNvSpPr>
          <p:nvPr>
            <p:ph type="title" idx="3" hasCustomPrompt="1"/>
          </p:nvPr>
        </p:nvSpPr>
        <p:spPr>
          <a:xfrm>
            <a:off x="2696451" y="223197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"/>
          </p:nvPr>
        </p:nvSpPr>
        <p:spPr>
          <a:xfrm>
            <a:off x="1168199" y="4053175"/>
            <a:ext cx="2872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21"/>
          <p:cNvSpPr txBox="1">
            <a:spLocks noGrp="1"/>
          </p:cNvSpPr>
          <p:nvPr>
            <p:ph type="title" idx="5" hasCustomPrompt="1"/>
          </p:nvPr>
        </p:nvSpPr>
        <p:spPr>
          <a:xfrm>
            <a:off x="1168197" y="3579925"/>
            <a:ext cx="4758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6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 flipH="1">
            <a:off x="6248350" y="2438400"/>
            <a:ext cx="1553400" cy="9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 flipH="1">
            <a:off x="6248350" y="3288825"/>
            <a:ext cx="22203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+ 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3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 flipH="1">
            <a:off x="1325250" y="1899125"/>
            <a:ext cx="6493500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 flipH="1">
            <a:off x="2923175" y="3290488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6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ctrTitle"/>
          </p:nvPr>
        </p:nvSpPr>
        <p:spPr>
          <a:xfrm>
            <a:off x="2331651" y="2827375"/>
            <a:ext cx="1183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1437351" y="3288825"/>
            <a:ext cx="20775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ctrTitle"/>
          </p:nvPr>
        </p:nvSpPr>
        <p:spPr>
          <a:xfrm flipH="1">
            <a:off x="570650" y="1670525"/>
            <a:ext cx="8002800" cy="18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3" name="Google Shape;133;p24"/>
          <p:cNvSpPr txBox="1"/>
          <p:nvPr/>
        </p:nvSpPr>
        <p:spPr>
          <a:xfrm>
            <a:off x="3134250" y="3404450"/>
            <a:ext cx="2875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CREDITS: This presentation template was created by </a:t>
            </a:r>
            <a:r>
              <a:rPr lang="en-GB" sz="1000">
                <a:solidFill>
                  <a:schemeClr val="lt1"/>
                </a:solidFill>
                <a:uFill>
                  <a:noFill/>
                </a:uFill>
                <a:latin typeface="Assistant ExtraLight"/>
                <a:ea typeface="Assistant ExtraLight"/>
                <a:cs typeface="Assistant ExtraLight"/>
                <a:sym typeface="Assistant ExtraLight"/>
                <a:hlinkClick r:id="rId2"/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, including icons by </a:t>
            </a:r>
            <a:r>
              <a:rPr lang="en-GB" sz="1000">
                <a:solidFill>
                  <a:schemeClr val="lt1"/>
                </a:solidFill>
                <a:uFill>
                  <a:noFill/>
                </a:uFill>
                <a:latin typeface="Assistant ExtraLight"/>
                <a:ea typeface="Assistant ExtraLight"/>
                <a:cs typeface="Assistant ExtraLight"/>
                <a:sym typeface="Assistant ExtraLight"/>
                <a:hlinkClick r:id="rId3"/>
              </a:rPr>
              <a:t>Flaticon</a:t>
            </a:r>
            <a:r>
              <a:rPr lang="en-GB" sz="100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, and infographics &amp; images by </a:t>
            </a:r>
            <a:r>
              <a:rPr lang="en-GB" sz="1000">
                <a:solidFill>
                  <a:schemeClr val="lt1"/>
                </a:solidFill>
                <a:uFill>
                  <a:noFill/>
                </a:uFill>
                <a:latin typeface="Assistant ExtraLight"/>
                <a:ea typeface="Assistant ExtraLight"/>
                <a:cs typeface="Assistant ExtraLight"/>
                <a:sym typeface="Assistant ExtraLight"/>
                <a:hlinkClick r:id="rId4"/>
              </a:rPr>
              <a:t>Freepik</a:t>
            </a:r>
            <a:r>
              <a:rPr lang="en-GB" sz="1000">
                <a:solidFill>
                  <a:schemeClr val="l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rPr>
              <a:t>. </a:t>
            </a:r>
            <a:endParaRPr>
              <a:solidFill>
                <a:schemeClr val="dk1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 flipH="1">
            <a:off x="2923175" y="1018488"/>
            <a:ext cx="3297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4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/>
          <p:nvPr/>
        </p:nvSpPr>
        <p:spPr>
          <a:xfrm>
            <a:off x="799930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4"/>
          <p:cNvSpPr/>
          <p:nvPr/>
        </p:nvSpPr>
        <p:spPr>
          <a:xfrm flipH="1">
            <a:off x="1143933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 flipH="1">
            <a:off x="5694581" y="2185151"/>
            <a:ext cx="23958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 flipH="1">
            <a:off x="2666975" y="798050"/>
            <a:ext cx="54234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_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5344459" y="2052125"/>
            <a:ext cx="1911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65784" y="2513575"/>
            <a:ext cx="24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1540117" y="228285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 1">
  <p:cSld name="TITLE_1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191790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⬡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_1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/>
          </p:nvPr>
        </p:nvSpPr>
        <p:spPr>
          <a:xfrm flipH="1">
            <a:off x="2156175" y="2232800"/>
            <a:ext cx="17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 flipH="1">
            <a:off x="2156350" y="2729278"/>
            <a:ext cx="2310900" cy="16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ctrTitle" idx="2"/>
          </p:nvPr>
        </p:nvSpPr>
        <p:spPr>
          <a:xfrm flipH="1">
            <a:off x="5530427" y="2234925"/>
            <a:ext cx="154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3" name="Google Shape;43;p7"/>
          <p:cNvSpPr txBox="1">
            <a:spLocks noGrp="1"/>
          </p:cNvSpPr>
          <p:nvPr>
            <p:ph type="subTitle" idx="3"/>
          </p:nvPr>
        </p:nvSpPr>
        <p:spPr>
          <a:xfrm flipH="1">
            <a:off x="4767826" y="2735189"/>
            <a:ext cx="2310900" cy="16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7"/>
          <p:cNvSpPr txBox="1">
            <a:spLocks noGrp="1"/>
          </p:cNvSpPr>
          <p:nvPr>
            <p:ph type="title" idx="4"/>
          </p:nvPr>
        </p:nvSpPr>
        <p:spPr>
          <a:xfrm>
            <a:off x="2781001" y="514219"/>
            <a:ext cx="35820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_1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ctrTitle"/>
          </p:nvPr>
        </p:nvSpPr>
        <p:spPr>
          <a:xfrm>
            <a:off x="5543173" y="2512875"/>
            <a:ext cx="1303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4310938" y="3011309"/>
            <a:ext cx="253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8"/>
          <p:cNvSpPr txBox="1">
            <a:spLocks noGrp="1"/>
          </p:cNvSpPr>
          <p:nvPr>
            <p:ph type="title" idx="2"/>
          </p:nvPr>
        </p:nvSpPr>
        <p:spPr>
          <a:xfrm>
            <a:off x="2447700" y="509674"/>
            <a:ext cx="42486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8"/>
          <p:cNvSpPr txBox="1">
            <a:spLocks noGrp="1"/>
          </p:cNvSpPr>
          <p:nvPr>
            <p:ph type="ctrTitle" idx="3"/>
          </p:nvPr>
        </p:nvSpPr>
        <p:spPr>
          <a:xfrm>
            <a:off x="2281616" y="1679950"/>
            <a:ext cx="1303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Google Shape;50;p8"/>
          <p:cNvSpPr txBox="1">
            <a:spLocks noGrp="1"/>
          </p:cNvSpPr>
          <p:nvPr>
            <p:ph type="subTitle" idx="4"/>
          </p:nvPr>
        </p:nvSpPr>
        <p:spPr>
          <a:xfrm>
            <a:off x="2281600" y="2178380"/>
            <a:ext cx="253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8"/>
          <p:cNvSpPr txBox="1">
            <a:spLocks noGrp="1"/>
          </p:cNvSpPr>
          <p:nvPr>
            <p:ph type="ctrTitle" idx="5"/>
          </p:nvPr>
        </p:nvSpPr>
        <p:spPr>
          <a:xfrm>
            <a:off x="2281616" y="3354341"/>
            <a:ext cx="1303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8"/>
          <p:cNvSpPr txBox="1">
            <a:spLocks noGrp="1"/>
          </p:cNvSpPr>
          <p:nvPr>
            <p:ph type="subTitle" idx="6"/>
          </p:nvPr>
        </p:nvSpPr>
        <p:spPr>
          <a:xfrm>
            <a:off x="2281600" y="3852774"/>
            <a:ext cx="253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+  TITLE">
  <p:cSld name="CUSTOM_1_1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 flipH="1">
            <a:off x="489150" y="3649525"/>
            <a:ext cx="253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489008" y="4104535"/>
            <a:ext cx="2195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_1_1_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ctrTitle"/>
          </p:nvPr>
        </p:nvSpPr>
        <p:spPr>
          <a:xfrm flipH="1">
            <a:off x="1909362" y="2052125"/>
            <a:ext cx="1911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 flipH="1">
            <a:off x="1630637" y="2513575"/>
            <a:ext cx="24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51200" y="233242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BD3"/>
            </a:gs>
            <a:gs pos="100000">
              <a:srgbClr val="00B050"/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cope One" panose="02060403030504020204"/>
              <a:buNone/>
              <a:defRPr sz="2800">
                <a:solidFill>
                  <a:srgbClr val="434343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 panose="02060403030504020204"/>
              <a:buNone/>
              <a:defRPr sz="2800">
                <a:solidFill>
                  <a:srgbClr val="666666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 panose="02060403030504020204"/>
              <a:buNone/>
              <a:defRPr sz="2800">
                <a:solidFill>
                  <a:srgbClr val="666666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 panose="02060403030504020204"/>
              <a:buNone/>
              <a:defRPr sz="2800">
                <a:solidFill>
                  <a:srgbClr val="666666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 panose="02060403030504020204"/>
              <a:buNone/>
              <a:defRPr sz="2800">
                <a:solidFill>
                  <a:srgbClr val="666666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 panose="02060403030504020204"/>
              <a:buNone/>
              <a:defRPr sz="2800">
                <a:solidFill>
                  <a:srgbClr val="666666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 panose="02060403030504020204"/>
              <a:buNone/>
              <a:defRPr sz="2800">
                <a:solidFill>
                  <a:srgbClr val="666666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 panose="02060403030504020204"/>
              <a:buNone/>
              <a:defRPr sz="2800">
                <a:solidFill>
                  <a:srgbClr val="666666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cope One" panose="02060403030504020204"/>
              <a:buNone/>
              <a:defRPr sz="2800">
                <a:solidFill>
                  <a:srgbClr val="666666"/>
                </a:solidFill>
                <a:latin typeface="Scope One" panose="02060403030504020204"/>
                <a:ea typeface="Scope One" panose="02060403030504020204"/>
                <a:cs typeface="Scope One" panose="02060403030504020204"/>
                <a:sym typeface="Scope One" panose="020604030305040202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●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○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■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●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○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■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●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○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ssistant ExtraLight"/>
              <a:buChar char="■"/>
              <a:defRPr sz="1200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/>
        </p:nvSpPr>
        <p:spPr>
          <a:xfrm rot="1726402">
            <a:off x="951100" y="-432326"/>
            <a:ext cx="7035859" cy="6094733"/>
          </a:xfrm>
          <a:prstGeom prst="hexagon">
            <a:avLst>
              <a:gd name="adj" fmla="val 27582"/>
              <a:gd name="vf" fmla="val 11547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691755" y="1420130"/>
            <a:ext cx="5904300" cy="10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BOEKEL ECO VILLAGE</a:t>
            </a:r>
            <a:endParaRPr lang="en-US" sz="3600" dirty="0"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>
            <a:off x="2241755" y="3409851"/>
            <a:ext cx="4092678" cy="17255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dirty="0"/>
              <a:t>Phat Thien Phuc Mark / Nguyen</a:t>
            </a:r>
            <a:endParaRPr lang="en-US" altLang="en-GB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Akshara Shukla</a:t>
            </a:r>
            <a:endParaRPr lang="en-GB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dirty="0"/>
              <a:t>Juan Jacques Ludick</a:t>
            </a:r>
            <a:endParaRPr lang="en-US" altLang="en-GB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dirty="0"/>
              <a:t>Yanislava Stefanova</a:t>
            </a:r>
            <a:endParaRPr lang="en-US" altLang="en-GB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Dylan  Zeiss  </a:t>
            </a: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dirty="0"/>
              <a:t>Mel</a:t>
            </a:r>
            <a:r>
              <a:rPr lang="en-US" sz="1200" dirty="0"/>
              <a:t> Ouwens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</a:t>
            </a:r>
            <a:r>
              <a:rPr lang="en-GB" sz="1200" dirty="0"/>
              <a:t>Group </a:t>
            </a:r>
            <a:r>
              <a:rPr lang="en-US" altLang="en-GB" sz="1200" dirty="0"/>
              <a:t>5</a:t>
            </a:r>
            <a:endParaRPr lang="en-US" altLang="en-GB" dirty="0"/>
          </a:p>
        </p:txBody>
      </p:sp>
      <p:sp>
        <p:nvSpPr>
          <p:cNvPr id="146" name="Google Shape;146;p29"/>
          <p:cNvSpPr/>
          <p:nvPr/>
        </p:nvSpPr>
        <p:spPr>
          <a:xfrm rot="1580594">
            <a:off x="6140135" y="2366586"/>
            <a:ext cx="6826856" cy="5914130"/>
          </a:xfrm>
          <a:prstGeom prst="hexagon">
            <a:avLst>
              <a:gd name="adj" fmla="val 25000"/>
              <a:gd name="vf" fmla="val 11547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29"/>
          <p:cNvSpPr/>
          <p:nvPr/>
        </p:nvSpPr>
        <p:spPr>
          <a:xfrm rot="1580594">
            <a:off x="-3718240" y="-3110289"/>
            <a:ext cx="6826856" cy="5914130"/>
          </a:xfrm>
          <a:prstGeom prst="hexagon">
            <a:avLst>
              <a:gd name="adj" fmla="val 25000"/>
              <a:gd name="vf" fmla="val 115470"/>
            </a:avLst>
          </a:prstGeom>
          <a:noFill/>
          <a:ln w="349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>
            <a:off x="1768475" y="192881"/>
            <a:ext cx="5139531" cy="6786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Key Parameters</a:t>
            </a:r>
            <a:endParaRPr lang="en-US" altLang="en-GB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611" y="1371600"/>
            <a:ext cx="8339839" cy="3024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>
            <a:off x="2654617" y="363452"/>
            <a:ext cx="3834765" cy="6442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dirty="0"/>
              <a:t>Dealing with Outliers</a:t>
            </a:r>
            <a:endParaRPr lang="en-US" altLang="en-GB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84" y="1007629"/>
            <a:ext cx="5306503" cy="36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216063" y="699770"/>
            <a:ext cx="4686300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kumimoji="0" lang="en-US" alt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cope One" panose="02060403030504020204"/>
                <a:cs typeface="Scope One" panose="02060403030504020204"/>
                <a:sym typeface="Scope One" panose="02060403030504020204"/>
              </a:rPr>
              <a:t>Database</a:t>
            </a:r>
            <a:endParaRPr lang="en-US" altLang="en-GB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4595" y="1068070"/>
            <a:ext cx="6709410" cy="3788410"/>
          </a:xfrm>
          <a:prstGeom prst="rect">
            <a:avLst/>
          </a:prstGeom>
          <a:effectLst>
            <a:glow>
              <a:schemeClr val="accent1">
                <a:alpha val="65000"/>
              </a:schemeClr>
            </a:glow>
            <a:reflection stA="0" endPos="65000" dist="12700" dir="5400000" sy="-100000" algn="bl" rotWithShape="0"/>
            <a:softEdge rad="508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/>
          <p:nvPr/>
        </p:nvSpPr>
        <p:spPr>
          <a:xfrm rot="1710056">
            <a:off x="4555757" y="-297298"/>
            <a:ext cx="6513359" cy="5642947"/>
          </a:xfrm>
          <a:prstGeom prst="hexagon">
            <a:avLst>
              <a:gd name="adj" fmla="val 27814"/>
              <a:gd name="vf" fmla="val 115470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8" name="Google Shape;418;p46"/>
          <p:cNvSpPr txBox="1">
            <a:spLocks noGrp="1"/>
          </p:cNvSpPr>
          <p:nvPr>
            <p:ph type="ctrTitle"/>
          </p:nvPr>
        </p:nvSpPr>
        <p:spPr>
          <a:xfrm flipH="1">
            <a:off x="1293017" y="1371600"/>
            <a:ext cx="2907507" cy="1258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EcohomeAI 1.0</a:t>
            </a:r>
            <a:endParaRPr lang="en-US" alt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403" y="972331"/>
            <a:ext cx="7038762" cy="3795611"/>
          </a:xfrm>
          <a:prstGeom prst="rect">
            <a:avLst/>
          </a:prstGeom>
          <a:blipFill dpi="0" rotWithShape="1">
            <a:blip r:embed="rId2"/>
            <a:srcRect/>
            <a:stretch>
              <a:fillRect l="48000"/>
            </a:stretch>
          </a:blipFill>
        </p:spPr>
      </p:pic>
      <p:sp>
        <p:nvSpPr>
          <p:cNvPr id="5" name="Text Box 5"/>
          <p:cNvSpPr txBox="1"/>
          <p:nvPr/>
        </p:nvSpPr>
        <p:spPr>
          <a:xfrm>
            <a:off x="2840808" y="375558"/>
            <a:ext cx="43074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cope One" panose="02060403030504020204"/>
                <a:cs typeface="Scope One" panose="02060403030504020204"/>
                <a:sym typeface="Scope One" panose="02060403030504020204"/>
              </a:rPr>
              <a:t>EcoDorp AQI From Outside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7810" y="799465"/>
            <a:ext cx="8456930" cy="4084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41927" y="383272"/>
            <a:ext cx="458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Scope One" panose="02060403030504020204"/>
                <a:cs typeface="Scope One" panose="02060403030504020204"/>
                <a:sym typeface="Scope One" panose="02060403030504020204"/>
              </a:rPr>
              <a:t>Web Application Version 1.0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2067560" y="498475"/>
            <a:ext cx="4795520" cy="638175"/>
          </a:xfrm>
        </p:spPr>
        <p:txBody>
          <a:bodyPr/>
          <a:lstStyle/>
          <a:p>
            <a:r>
              <a:rPr lang="en-US" sz="2400" dirty="0"/>
              <a:t>Cyber Security Risk Analysis 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256" y="1616904"/>
            <a:ext cx="4169744" cy="2288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9162" y="1741683"/>
            <a:ext cx="401258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048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⬡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cope One" panose="02060403030504020204" charset="0"/>
                <a:cs typeface="Scope One" panose="02060403030504020204" charset="0"/>
                <a:sym typeface="Assistant ExtraLight"/>
              </a:rPr>
              <a:t>Firewalls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cope One" panose="02060403030504020204" charset="0"/>
              <a:cs typeface="Scope One" panose="02060403030504020204" charset="0"/>
              <a:sym typeface="Assistant ExtraLight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⬡"/>
              <a:defRPr/>
            </a:pPr>
            <a:r>
              <a:rPr lang="en-US" sz="1200" dirty="0">
                <a:solidFill>
                  <a:srgbClr val="FFFFFF"/>
                </a:solidFill>
                <a:latin typeface="Scope One" panose="02060403030504020204" charset="0"/>
                <a:cs typeface="Scope One" panose="02060403030504020204" charset="0"/>
                <a:sym typeface="Assistant ExtraLight"/>
              </a:rPr>
              <a:t>Require stronger passwords</a:t>
            </a:r>
            <a:endParaRPr lang="en-US" sz="1200" dirty="0">
              <a:solidFill>
                <a:srgbClr val="FFFFFF"/>
              </a:solidFill>
              <a:latin typeface="Scope One" panose="02060403030504020204" charset="0"/>
              <a:cs typeface="Scope One" panose="02060403030504020204" charset="0"/>
              <a:sym typeface="Assistant ExtraLight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⬡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cope One" panose="02060403030504020204" charset="0"/>
                <a:cs typeface="Scope One" panose="02060403030504020204" charset="0"/>
                <a:sym typeface="Assistant ExtraLight"/>
              </a:rPr>
              <a:t>Encrypt the password hashes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cope One" panose="02060403030504020204" charset="0"/>
              <a:cs typeface="Scope One" panose="02060403030504020204" charset="0"/>
              <a:sym typeface="Assistant ExtraLight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⬡"/>
              <a:defRPr/>
            </a:pPr>
            <a:r>
              <a:rPr lang="en-US" sz="1200" dirty="0">
                <a:solidFill>
                  <a:srgbClr val="FFFFFF"/>
                </a:solidFill>
                <a:latin typeface="Scope One" panose="02060403030504020204" charset="0"/>
                <a:cs typeface="Scope One" panose="02060403030504020204" charset="0"/>
                <a:sym typeface="Assistant ExtraLight"/>
              </a:rPr>
              <a:t>Encode potentially harmful characters</a:t>
            </a:r>
            <a:endParaRPr lang="en-US" sz="1200" dirty="0">
              <a:solidFill>
                <a:srgbClr val="FFFFFF"/>
              </a:solidFill>
              <a:latin typeface="Scope One" panose="02060403030504020204" charset="0"/>
              <a:cs typeface="Scope One" panose="02060403030504020204" charset="0"/>
              <a:sym typeface="Assistant ExtraLight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⬡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cope One" panose="02060403030504020204" charset="0"/>
                <a:cs typeface="Scope One" panose="02060403030504020204" charset="0"/>
                <a:sym typeface="Assistant ExtraLight"/>
              </a:rPr>
              <a:t>Account locked after few failed login attempts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cope One" panose="02060403030504020204" charset="0"/>
              <a:cs typeface="Scope One" panose="02060403030504020204" charset="0"/>
              <a:sym typeface="Assistant Extra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subTitle" idx="1"/>
          </p:nvPr>
        </p:nvSpPr>
        <p:spPr>
          <a:xfrm flipH="1">
            <a:off x="1563450" y="2074145"/>
            <a:ext cx="6017100" cy="13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cope One" panose="02060403030504020204"/>
                <a:cs typeface="Scope One" panose="02060403030504020204"/>
                <a:sym typeface="Scope One" panose="02060403030504020204"/>
              </a:rPr>
              <a:t>Sprint 3 Implementations </a:t>
            </a:r>
            <a:r>
              <a:rPr lang="en-US" sz="1050" dirty="0"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effectLst/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Google Shape;355;p37"/>
          <p:cNvSpPr/>
          <p:nvPr/>
        </p:nvSpPr>
        <p:spPr>
          <a:xfrm rot="1710083">
            <a:off x="6583926" y="3965548"/>
            <a:ext cx="3458444" cy="2996255"/>
          </a:xfrm>
          <a:prstGeom prst="hexagon">
            <a:avLst>
              <a:gd name="adj" fmla="val 27814"/>
              <a:gd name="vf" fmla="val 115470"/>
            </a:avLst>
          </a:prstGeom>
          <a:noFill/>
          <a:ln w="444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37"/>
          <p:cNvSpPr/>
          <p:nvPr/>
        </p:nvSpPr>
        <p:spPr>
          <a:xfrm rot="1710083">
            <a:off x="-922124" y="-1047927"/>
            <a:ext cx="3458444" cy="2996255"/>
          </a:xfrm>
          <a:prstGeom prst="hexagon">
            <a:avLst>
              <a:gd name="adj" fmla="val 27814"/>
              <a:gd name="vf" fmla="val 11547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301875" y="714284"/>
            <a:ext cx="4686300" cy="369332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kumimoji="0" lang="en-US" alt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cope One" panose="02060403030504020204"/>
                <a:cs typeface="Scope One" panose="02060403030504020204"/>
                <a:sym typeface="Scope One" panose="02060403030504020204"/>
              </a:rPr>
              <a:t>AQI Warning and Advices</a:t>
            </a:r>
            <a:endParaRPr lang="en-US" altLang="en-GB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122" name="Picture 2" descr="An example of the low correlation between AQI and individual messages.... |  Download Scientific Diagra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56" y="1363066"/>
            <a:ext cx="5062538" cy="32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533" y="1225096"/>
            <a:ext cx="6930934" cy="32283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35617" y="527169"/>
            <a:ext cx="347599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cope One" panose="02060403030504020204"/>
                <a:cs typeface="Scope One" panose="02060403030504020204"/>
                <a:sym typeface="Scope One" panose="02060403030504020204"/>
              </a:rPr>
              <a:t>Technique for Index Prediction</a:t>
            </a:r>
            <a:endParaRPr lang="en-US" altLang="en-GB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2407325" y="509179"/>
            <a:ext cx="43293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of Contents</a:t>
            </a:r>
            <a:endParaRPr lang="en-GB"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1316075" y="1216025"/>
            <a:ext cx="5534100" cy="3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sistant"/>
              <a:buAutoNum type="arabicPeriod"/>
            </a:pPr>
            <a:r>
              <a:rPr lang="en-GB" sz="1600" dirty="0">
                <a:latin typeface="Scope One" panose="02060403030504020204" charset="0"/>
                <a:cs typeface="Scope One" panose="02060403030504020204" charset="0"/>
              </a:rPr>
              <a:t>Project Recap</a:t>
            </a:r>
            <a:endParaRPr sz="1600" dirty="0"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ssistant"/>
              <a:buAutoNum type="arabicPeriod"/>
            </a:pPr>
            <a:r>
              <a:rPr lang="en-US" sz="1600" dirty="0">
                <a:latin typeface="Scope One" panose="02060403030504020204" charset="0"/>
                <a:cs typeface="Scope One" panose="02060403030504020204" charset="0"/>
              </a:rPr>
              <a:t>Research Question </a:t>
            </a:r>
            <a:endParaRPr lang="en-US" sz="1600" dirty="0"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ssistant"/>
              <a:buAutoNum type="arabicPeriod"/>
            </a:pPr>
            <a:r>
              <a:rPr lang="en-US" sz="1600" dirty="0">
                <a:latin typeface="Scope One" panose="02060403030504020204" charset="0"/>
                <a:cs typeface="Scope One" panose="02060403030504020204" charset="0"/>
              </a:rPr>
              <a:t>Sprint 2 Results</a:t>
            </a:r>
            <a:endParaRPr sz="1600" dirty="0"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ssistant"/>
              <a:buAutoNum type="arabicPeriod"/>
            </a:pPr>
            <a:r>
              <a:rPr lang="en-GB" sz="1600" dirty="0">
                <a:latin typeface="Scope One" panose="02060403030504020204" charset="0"/>
                <a:cs typeface="Scope One" panose="02060403030504020204" charset="0"/>
              </a:rPr>
              <a:t>Web Application Prototype</a:t>
            </a:r>
            <a:endParaRPr sz="1600" dirty="0"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ssistant"/>
              <a:buAutoNum type="arabicPeriod"/>
            </a:pPr>
            <a:r>
              <a:rPr lang="en-GB" sz="1600" dirty="0">
                <a:latin typeface="Scope One" panose="02060403030504020204" charset="0"/>
                <a:cs typeface="Scope One" panose="02060403030504020204" charset="0"/>
              </a:rPr>
              <a:t>Sprint 3 Implementations</a:t>
            </a:r>
            <a:endParaRPr lang="en-GB" sz="1600" dirty="0"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ssistant"/>
              <a:buAutoNum type="arabicPeriod"/>
            </a:pPr>
            <a:r>
              <a:rPr lang="en-GB" sz="1600" dirty="0">
                <a:latin typeface="Scope One" panose="02060403030504020204" charset="0"/>
                <a:cs typeface="Scope One" panose="02060403030504020204" charset="0"/>
              </a:rPr>
              <a:t>Feedback</a:t>
            </a:r>
            <a:endParaRPr sz="1600" dirty="0">
              <a:latin typeface="Scope One" panose="02060403030504020204" charset="0"/>
              <a:cs typeface="Scope One" panose="02060403030504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 dirty="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48479"/>
          <a:stretch>
            <a:fillRect/>
          </a:stretch>
        </p:blipFill>
        <p:spPr>
          <a:xfrm>
            <a:off x="520065" y="1423670"/>
            <a:ext cx="3668395" cy="291020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Text Box 4"/>
          <p:cNvSpPr txBox="1"/>
          <p:nvPr/>
        </p:nvSpPr>
        <p:spPr>
          <a:xfrm>
            <a:off x="519884" y="570440"/>
            <a:ext cx="74391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GB" sz="1800" dirty="0"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cope One" panose="02060403030504020204"/>
                <a:cs typeface="Scope One" panose="02060403030504020204"/>
                <a:sym typeface="Scope One" panose="02060403030504020204"/>
              </a:rPr>
              <a:t>Applying Stations for Hourly Prediction</a:t>
            </a:r>
            <a:endParaRPr lang="en-US" altLang="en-GB" sz="1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055" y="1423670"/>
            <a:ext cx="4082415" cy="2910205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28425" y="1405879"/>
            <a:ext cx="5308200" cy="1711486"/>
          </a:xfrm>
        </p:spPr>
        <p:txBody>
          <a:bodyPr/>
          <a:lstStyle/>
          <a:p>
            <a:r>
              <a:rPr lang="en-US" dirty="0"/>
              <a:t>Implementing Security Model</a:t>
            </a:r>
            <a:endParaRPr lang="en-US" dirty="0"/>
          </a:p>
          <a:p>
            <a:r>
              <a:rPr lang="en-US" dirty="0"/>
              <a:t>Populating Database </a:t>
            </a:r>
            <a:endParaRPr lang="en-US" dirty="0"/>
          </a:p>
          <a:p>
            <a:r>
              <a:rPr lang="en-US" dirty="0"/>
              <a:t>Web Application v1.1</a:t>
            </a:r>
            <a:endParaRPr lang="en-US" dirty="0"/>
          </a:p>
          <a:p>
            <a:r>
              <a:rPr lang="en-US" dirty="0"/>
              <a:t>Integrating sensor data with web application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 Implementations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/>
          <p:nvPr/>
        </p:nvSpPr>
        <p:spPr>
          <a:xfrm rot="-218">
            <a:off x="2206475" y="1942826"/>
            <a:ext cx="4731000" cy="3673500"/>
          </a:xfrm>
          <a:prstGeom prst="hexagon">
            <a:avLst>
              <a:gd name="adj" fmla="val 27516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9" name="Google Shape;499;p55"/>
          <p:cNvSpPr txBox="1">
            <a:spLocks noGrp="1"/>
          </p:cNvSpPr>
          <p:nvPr>
            <p:ph type="ctrTitle"/>
          </p:nvPr>
        </p:nvSpPr>
        <p:spPr>
          <a:xfrm flipH="1">
            <a:off x="2628560" y="2507225"/>
            <a:ext cx="3886879" cy="14420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lang="en-GB" dirty="0"/>
          </a:p>
        </p:txBody>
      </p:sp>
      <p:sp>
        <p:nvSpPr>
          <p:cNvPr id="500" name="Google Shape;500;p55"/>
          <p:cNvSpPr/>
          <p:nvPr/>
        </p:nvSpPr>
        <p:spPr>
          <a:xfrm rot="1800024">
            <a:off x="5719870" y="3719921"/>
            <a:ext cx="4730943" cy="4097914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1" name="Google Shape;501;p55"/>
          <p:cNvSpPr/>
          <p:nvPr/>
        </p:nvSpPr>
        <p:spPr>
          <a:xfrm rot="1800024">
            <a:off x="-1110980" y="3719921"/>
            <a:ext cx="4730943" cy="4097914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ctrTitle"/>
          </p:nvPr>
        </p:nvSpPr>
        <p:spPr>
          <a:xfrm flipH="1">
            <a:off x="2276110" y="1683300"/>
            <a:ext cx="4591800" cy="17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Feedback?</a:t>
            </a:r>
            <a:endParaRPr lang="en-GB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subTitle" idx="1"/>
          </p:nvPr>
        </p:nvSpPr>
        <p:spPr>
          <a:xfrm>
            <a:off x="2208245" y="1834057"/>
            <a:ext cx="23538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population by year 2020</a:t>
            </a:r>
            <a:endParaRPr lang="en-GB" dirty="0"/>
          </a:p>
        </p:txBody>
      </p:sp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1054689" y="4114083"/>
            <a:ext cx="3937640" cy="4357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3 blogs house system of sensors</a:t>
            </a:r>
            <a:endParaRPr lang="en-US" sz="2000" dirty="0"/>
          </a:p>
        </p:txBody>
      </p:sp>
      <p:sp>
        <p:nvSpPr>
          <p:cNvPr id="363" name="Google Shape;363;p38"/>
          <p:cNvSpPr txBox="1">
            <a:spLocks noGrp="1"/>
          </p:cNvSpPr>
          <p:nvPr>
            <p:ph type="subTitle" idx="2"/>
          </p:nvPr>
        </p:nvSpPr>
        <p:spPr>
          <a:xfrm>
            <a:off x="4337358" y="2323880"/>
            <a:ext cx="3032105" cy="1609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/>
              <a:t>With &gt;30.000 Rows of Data in Sensor</a:t>
            </a:r>
            <a:endParaRPr lang="en-US" altLang="en-GB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/>
              <a:t> Collect focus on the Building Block House. </a:t>
            </a:r>
            <a:endParaRPr lang="en-US" altLang="en-GB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sym typeface="+mn-ea"/>
              </a:rPr>
              <a:t>Living Room + Bedroom</a:t>
            </a:r>
            <a:endParaRPr lang="en-US" altLang="en-GB" dirty="0">
              <a:sym typeface="+mn-ea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dirty="0"/>
              <a:t>Air Effective and Virus Index from outside.</a:t>
            </a:r>
            <a:endParaRPr lang="en-US" altLang="en-GB" dirty="0"/>
          </a:p>
        </p:txBody>
      </p:sp>
      <p:sp>
        <p:nvSpPr>
          <p:cNvPr id="364" name="Google Shape;364;p38"/>
          <p:cNvSpPr txBox="1">
            <a:spLocks noGrp="1"/>
          </p:cNvSpPr>
          <p:nvPr>
            <p:ph type="title" idx="3"/>
          </p:nvPr>
        </p:nvSpPr>
        <p:spPr>
          <a:xfrm>
            <a:off x="4337358" y="1746030"/>
            <a:ext cx="5177155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dirty="0"/>
              <a:t>Mapping the area of EcoDorp</a:t>
            </a:r>
            <a:r>
              <a:rPr lang="en-GB" sz="2400" dirty="0"/>
              <a:t> </a:t>
            </a:r>
            <a:endParaRPr sz="2400" dirty="0"/>
          </a:p>
        </p:txBody>
      </p:sp>
      <p:sp>
        <p:nvSpPr>
          <p:cNvPr id="365" name="Google Shape;365;p38"/>
          <p:cNvSpPr/>
          <p:nvPr/>
        </p:nvSpPr>
        <p:spPr>
          <a:xfrm>
            <a:off x="-574408" y="-740211"/>
            <a:ext cx="2703900" cy="2342400"/>
          </a:xfrm>
          <a:prstGeom prst="hexagon">
            <a:avLst>
              <a:gd name="adj" fmla="val 27814"/>
              <a:gd name="vf" fmla="val 11547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" name="Google Shape;366;p38"/>
          <p:cNvSpPr/>
          <p:nvPr/>
        </p:nvSpPr>
        <p:spPr>
          <a:xfrm>
            <a:off x="7685580" y="2407309"/>
            <a:ext cx="2131800" cy="1846800"/>
          </a:xfrm>
          <a:prstGeom prst="hexagon">
            <a:avLst>
              <a:gd name="adj" fmla="val 27814"/>
              <a:gd name="vf" fmla="val 11547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38"/>
          <p:cNvSpPr txBox="1">
            <a:spLocks noGrp="1"/>
          </p:cNvSpPr>
          <p:nvPr>
            <p:ph type="title" idx="3"/>
          </p:nvPr>
        </p:nvSpPr>
        <p:spPr>
          <a:xfrm>
            <a:off x="2267746" y="123440"/>
            <a:ext cx="48795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700" dirty="0"/>
              <a:t>Spatial </a:t>
            </a:r>
            <a:r>
              <a:rPr lang="en-GB" sz="2700" dirty="0"/>
              <a:t>Description</a:t>
            </a:r>
            <a:endParaRPr sz="2700" dirty="0"/>
          </a:p>
        </p:txBody>
      </p:sp>
      <p:pic>
        <p:nvPicPr>
          <p:cNvPr id="2" name="Picture 0" descr="Boekel 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018" y="1727418"/>
            <a:ext cx="3032105" cy="22614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ctrTitle"/>
          </p:nvPr>
        </p:nvSpPr>
        <p:spPr>
          <a:xfrm flipH="1">
            <a:off x="1411880" y="131183"/>
            <a:ext cx="63621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Timeline</a:t>
            </a:r>
            <a:endParaRPr lang="en-GB" dirty="0"/>
          </a:p>
        </p:txBody>
      </p:sp>
      <p:cxnSp>
        <p:nvCxnSpPr>
          <p:cNvPr id="159" name="Google Shape;159;p31"/>
          <p:cNvCxnSpPr/>
          <p:nvPr/>
        </p:nvCxnSpPr>
        <p:spPr>
          <a:xfrm>
            <a:off x="-217465" y="2861590"/>
            <a:ext cx="9660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1"/>
          <p:cNvSpPr/>
          <p:nvPr/>
        </p:nvSpPr>
        <p:spPr>
          <a:xfrm rot="1708996">
            <a:off x="925071" y="1447020"/>
            <a:ext cx="1046127" cy="893161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1" name="Google Shape;161;p31"/>
          <p:cNvCxnSpPr>
            <a:stCxn id="160" idx="1"/>
          </p:cNvCxnSpPr>
          <p:nvPr/>
        </p:nvCxnSpPr>
        <p:spPr>
          <a:xfrm>
            <a:off x="1457652" y="2406114"/>
            <a:ext cx="0" cy="92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31"/>
          <p:cNvSpPr txBox="1">
            <a:spLocks noGrp="1"/>
          </p:cNvSpPr>
          <p:nvPr>
            <p:ph type="subTitle" idx="4294967295"/>
          </p:nvPr>
        </p:nvSpPr>
        <p:spPr>
          <a:xfrm>
            <a:off x="256075" y="3639475"/>
            <a:ext cx="19065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Start Research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Database Build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Initial Version of C# Application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</p:txBody>
      </p:sp>
      <p:sp>
        <p:nvSpPr>
          <p:cNvPr id="164" name="Google Shape;164;p31"/>
          <p:cNvSpPr/>
          <p:nvPr/>
        </p:nvSpPr>
        <p:spPr>
          <a:xfrm rot="1836411">
            <a:off x="4205938" y="1365080"/>
            <a:ext cx="925081" cy="810941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5" name="Google Shape;165;p31"/>
          <p:cNvCxnSpPr>
            <a:stCxn id="164" idx="1"/>
          </p:cNvCxnSpPr>
          <p:nvPr/>
        </p:nvCxnSpPr>
        <p:spPr>
          <a:xfrm>
            <a:off x="4675017" y="2245418"/>
            <a:ext cx="0" cy="92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31"/>
          <p:cNvSpPr txBox="1">
            <a:spLocks noGrp="1"/>
          </p:cNvSpPr>
          <p:nvPr>
            <p:ph type="subTitle" idx="4294967295"/>
          </p:nvPr>
        </p:nvSpPr>
        <p:spPr>
          <a:xfrm>
            <a:off x="3407678" y="3653589"/>
            <a:ext cx="2231581" cy="1492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US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Finalize Web App 70%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US" altLang="en-GB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Dashboard 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US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Modeling And Prediction</a:t>
            </a:r>
            <a:endParaRPr lang="en-US"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indent="-311150">
              <a:buClr>
                <a:schemeClr val="lt1"/>
              </a:buClr>
              <a:buSzPts val="1300"/>
            </a:pPr>
            <a:r>
              <a:rPr lang="en-US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Cyber Security Apply</a:t>
            </a:r>
            <a:endParaRPr lang="en-US"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endParaRPr sz="1300" dirty="0">
              <a:solidFill>
                <a:schemeClr val="lt1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168" name="Google Shape;168;p31"/>
          <p:cNvSpPr/>
          <p:nvPr/>
        </p:nvSpPr>
        <p:spPr>
          <a:xfrm rot="1619448">
            <a:off x="7264151" y="1420105"/>
            <a:ext cx="974997" cy="793389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69" name="Google Shape;169;p31"/>
          <p:cNvCxnSpPr>
            <a:stCxn id="168" idx="1"/>
          </p:cNvCxnSpPr>
          <p:nvPr/>
        </p:nvCxnSpPr>
        <p:spPr>
          <a:xfrm>
            <a:off x="7773853" y="2270683"/>
            <a:ext cx="0" cy="92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31"/>
          <p:cNvSpPr/>
          <p:nvPr/>
        </p:nvSpPr>
        <p:spPr>
          <a:xfrm rot="8992892" flipH="1">
            <a:off x="2441810" y="3552092"/>
            <a:ext cx="1004405" cy="871917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2" name="Google Shape;172;p31"/>
          <p:cNvCxnSpPr>
            <a:stCxn id="171" idx="1"/>
          </p:cNvCxnSpPr>
          <p:nvPr/>
        </p:nvCxnSpPr>
        <p:spPr>
          <a:xfrm rot="10800000">
            <a:off x="2953190" y="2554427"/>
            <a:ext cx="0" cy="92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1"/>
          <p:cNvSpPr/>
          <p:nvPr/>
        </p:nvSpPr>
        <p:spPr>
          <a:xfrm rot="8963589" flipH="1">
            <a:off x="5638814" y="3541329"/>
            <a:ext cx="925081" cy="810941"/>
          </a:xfrm>
          <a:prstGeom prst="hexagon">
            <a:avLst>
              <a:gd name="adj" fmla="val 27582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4" name="Google Shape;174;p31"/>
          <p:cNvCxnSpPr>
            <a:stCxn id="173" idx="1"/>
          </p:cNvCxnSpPr>
          <p:nvPr/>
        </p:nvCxnSpPr>
        <p:spPr>
          <a:xfrm rot="10800000">
            <a:off x="6107893" y="2547633"/>
            <a:ext cx="0" cy="92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 txBox="1">
            <a:spLocks noGrp="1"/>
          </p:cNvSpPr>
          <p:nvPr>
            <p:ph type="subTitle" idx="4294967295"/>
          </p:nvPr>
        </p:nvSpPr>
        <p:spPr>
          <a:xfrm>
            <a:off x="2032217" y="1225559"/>
            <a:ext cx="2118995" cy="1516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Complete EDA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altLang="en-GB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Web App Login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Initial Working </a:t>
            </a:r>
            <a:r>
              <a:rPr lang="en-US" altLang="en-GB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of Research AI.</a:t>
            </a:r>
            <a:endParaRPr lang="en-US" altLang="en-GB"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Working Database Design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4294967295"/>
          </p:nvPr>
        </p:nvSpPr>
        <p:spPr>
          <a:xfrm>
            <a:off x="5128251" y="1241335"/>
            <a:ext cx="2228764" cy="1447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en-GB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API Integrate</a:t>
            </a:r>
            <a:r>
              <a:rPr lang="en-GB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 &amp; Deployment 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Finalize Web Application</a:t>
            </a:r>
            <a:endParaRPr lang="en-US"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Connected Database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US" altLang="en-GB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Product testing</a:t>
            </a:r>
            <a:endParaRPr lang="en-US" altLang="en-GB"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ctrTitle" idx="4294967295"/>
          </p:nvPr>
        </p:nvSpPr>
        <p:spPr>
          <a:xfrm>
            <a:off x="1008266" y="1659725"/>
            <a:ext cx="8619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lt1"/>
                </a:solidFill>
              </a:rPr>
              <a:t>Week 01</a:t>
            </a:r>
            <a:endParaRPr sz="1700" dirty="0">
              <a:solidFill>
                <a:schemeClr val="lt1"/>
              </a:solidFill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ctrTitle" idx="4294967295"/>
          </p:nvPr>
        </p:nvSpPr>
        <p:spPr>
          <a:xfrm>
            <a:off x="4194199" y="1573973"/>
            <a:ext cx="9456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</a:rPr>
              <a:t> Week                </a:t>
            </a:r>
            <a:br>
              <a:rPr lang="en-GB" sz="1800" dirty="0">
                <a:solidFill>
                  <a:schemeClr val="lt1"/>
                </a:solidFill>
              </a:rPr>
            </a:br>
            <a:r>
              <a:rPr lang="en-GB" sz="1800" dirty="0">
                <a:solidFill>
                  <a:schemeClr val="lt1"/>
                </a:solidFill>
              </a:rPr>
              <a:t>9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ctrTitle" idx="4294967295"/>
          </p:nvPr>
        </p:nvSpPr>
        <p:spPr>
          <a:xfrm>
            <a:off x="7287866" y="1659752"/>
            <a:ext cx="9177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</a:rPr>
              <a:t>Week 1</a:t>
            </a:r>
            <a:r>
              <a:rPr lang="en-US" sz="1800" dirty="0">
                <a:solidFill>
                  <a:schemeClr val="lt1"/>
                </a:solidFill>
              </a:rPr>
              <a:t>7</a:t>
            </a:r>
            <a:endParaRPr lang="en-US" altLang="en-GB" sz="1800" dirty="0">
              <a:solidFill>
                <a:schemeClr val="lt1"/>
              </a:solidFill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ctrTitle" idx="4294967295"/>
          </p:nvPr>
        </p:nvSpPr>
        <p:spPr>
          <a:xfrm>
            <a:off x="2489678" y="3809196"/>
            <a:ext cx="9180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</a:rPr>
              <a:t>Week 05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83" name="Google Shape;183;p31"/>
          <p:cNvSpPr txBox="1">
            <a:spLocks noGrp="1"/>
          </p:cNvSpPr>
          <p:nvPr>
            <p:ph type="ctrTitle" idx="4294967295"/>
          </p:nvPr>
        </p:nvSpPr>
        <p:spPr>
          <a:xfrm>
            <a:off x="5676222" y="3779657"/>
            <a:ext cx="841200" cy="3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</a:rPr>
              <a:t>Week 13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" name="Google Shape;167;p31"/>
          <p:cNvSpPr txBox="1"/>
          <p:nvPr/>
        </p:nvSpPr>
        <p:spPr>
          <a:xfrm>
            <a:off x="6732270" y="3724275"/>
            <a:ext cx="2323465" cy="1177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●"/>
              <a:defRPr sz="12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○"/>
              <a:defRPr sz="12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■"/>
              <a:defRPr sz="12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●"/>
              <a:defRPr sz="12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○"/>
              <a:defRPr sz="12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■"/>
              <a:defRPr sz="12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●"/>
              <a:defRPr sz="12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ssistant ExtraLight"/>
              <a:buChar char="○"/>
              <a:defRPr sz="12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ssistant ExtraLight"/>
              <a:buChar char="■"/>
              <a:defRPr sz="1200" b="0" i="0" u="none" strike="noStrike" cap="none">
                <a:solidFill>
                  <a:srgbClr val="434343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US" sz="1100" dirty="0">
                <a:solidFill>
                  <a:schemeClr val="lt1"/>
                </a:solidFill>
                <a:latin typeface="Scope One" panose="02060403030504020204" charset="0"/>
                <a:cs typeface="Scope One" panose="02060403030504020204" charset="0"/>
              </a:rPr>
              <a:t>Final Presentation and Feedback</a:t>
            </a:r>
            <a:endParaRPr sz="1100" dirty="0">
              <a:solidFill>
                <a:schemeClr val="lt1"/>
              </a:solidFill>
              <a:latin typeface="Scope One" panose="02060403030504020204" charset="0"/>
              <a:cs typeface="Scope One" panose="02060403030504020204" charset="0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endParaRPr sz="1300" dirty="0">
              <a:solidFill>
                <a:schemeClr val="lt1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endParaRPr sz="13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ctrTitle"/>
          </p:nvPr>
        </p:nvSpPr>
        <p:spPr>
          <a:xfrm flipH="1">
            <a:off x="360758" y="475712"/>
            <a:ext cx="8422483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P</a:t>
            </a:r>
            <a:r>
              <a:rPr lang="en-US" altLang="en-GB" sz="2000" b="1" dirty="0"/>
              <a:t>roject</a:t>
            </a:r>
            <a:r>
              <a:rPr lang="en-GB" sz="2000" b="1" dirty="0"/>
              <a:t> Recap</a:t>
            </a:r>
            <a:r>
              <a:rPr lang="en-US" altLang="en-GB" sz="2000" b="1" dirty="0"/>
              <a:t>  </a:t>
            </a:r>
            <a:r>
              <a:rPr lang="en-US" altLang="en-GB" sz="1600" dirty="0"/>
              <a:t> </a:t>
            </a:r>
            <a:endParaRPr lang="en-US" altLang="en-GB" dirty="0"/>
          </a:p>
        </p:txBody>
      </p:sp>
      <p:sp>
        <p:nvSpPr>
          <p:cNvPr id="205" name="Google Shape;205;p33"/>
          <p:cNvSpPr/>
          <p:nvPr/>
        </p:nvSpPr>
        <p:spPr>
          <a:xfrm>
            <a:off x="3178665" y="3040906"/>
            <a:ext cx="1398600" cy="1211400"/>
          </a:xfrm>
          <a:prstGeom prst="hexagon">
            <a:avLst>
              <a:gd name="adj" fmla="val 25000"/>
              <a:gd name="vf" fmla="val 115470"/>
            </a:avLst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33"/>
          <p:cNvSpPr/>
          <p:nvPr/>
        </p:nvSpPr>
        <p:spPr>
          <a:xfrm>
            <a:off x="4508540" y="2314880"/>
            <a:ext cx="1398600" cy="1211400"/>
          </a:xfrm>
          <a:prstGeom prst="hexagon">
            <a:avLst>
              <a:gd name="adj" fmla="val 25000"/>
              <a:gd name="vf" fmla="val 115470"/>
            </a:avLst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33"/>
          <p:cNvSpPr/>
          <p:nvPr/>
        </p:nvSpPr>
        <p:spPr>
          <a:xfrm>
            <a:off x="3462426" y="2071408"/>
            <a:ext cx="1869600" cy="1619400"/>
          </a:xfrm>
          <a:prstGeom prst="hexagon">
            <a:avLst>
              <a:gd name="adj" fmla="val 25000"/>
              <a:gd name="vf" fmla="val 115470"/>
            </a:avLst>
          </a:prstGeom>
          <a:noFill/>
          <a:ln w="412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33"/>
          <p:cNvSpPr txBox="1">
            <a:spLocks noGrp="1"/>
          </p:cNvSpPr>
          <p:nvPr>
            <p:ph type="ctrTitle" idx="4294967295"/>
          </p:nvPr>
        </p:nvSpPr>
        <p:spPr>
          <a:xfrm>
            <a:off x="740551" y="1530375"/>
            <a:ext cx="2290800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dirty="0">
                <a:solidFill>
                  <a:schemeClr val="lt1"/>
                </a:solidFill>
              </a:rPr>
              <a:t>Sensor Air-Quality-Index Analysis</a:t>
            </a:r>
            <a:r>
              <a:rPr lang="en-GB" sz="1400" dirty="0">
                <a:solidFill>
                  <a:schemeClr val="lt1"/>
                </a:solidFill>
              </a:rPr>
              <a:t>.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ctrTitle" idx="4294967295"/>
          </p:nvPr>
        </p:nvSpPr>
        <p:spPr>
          <a:xfrm>
            <a:off x="658051" y="3254350"/>
            <a:ext cx="2290800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Artificial </a:t>
            </a:r>
            <a:r>
              <a:rPr lang="en-US" sz="1400" dirty="0" err="1">
                <a:solidFill>
                  <a:schemeClr val="lt1"/>
                </a:solidFill>
              </a:rPr>
              <a:t>Inteligent</a:t>
            </a:r>
            <a:r>
              <a:rPr lang="en-US" sz="1400" dirty="0">
                <a:solidFill>
                  <a:schemeClr val="lt1"/>
                </a:solidFill>
              </a:rPr>
              <a:t> Applied and Deployment. 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210" name="Google Shape;210;p33"/>
          <p:cNvSpPr txBox="1">
            <a:spLocks noGrp="1"/>
          </p:cNvSpPr>
          <p:nvPr>
            <p:ph type="ctrTitle" idx="4294967295"/>
          </p:nvPr>
        </p:nvSpPr>
        <p:spPr>
          <a:xfrm>
            <a:off x="6062345" y="2498725"/>
            <a:ext cx="2642235" cy="1294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Web Application Manager Protype.</a:t>
            </a:r>
            <a:br>
              <a:rPr lang="en-US" sz="16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                 +</a:t>
            </a:r>
            <a:br>
              <a:rPr lang="en-US" sz="1600">
                <a:solidFill>
                  <a:schemeClr val="lt1"/>
                </a:solidFill>
              </a:rPr>
            </a:br>
            <a:r>
              <a:rPr lang="en-US" sz="1600">
                <a:solidFill>
                  <a:schemeClr val="lt1"/>
                </a:solidFill>
              </a:rPr>
              <a:t>Cyper Security Applied. 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11" name="Google Shape;211;p33"/>
          <p:cNvSpPr/>
          <p:nvPr/>
        </p:nvSpPr>
        <p:spPr>
          <a:xfrm>
            <a:off x="3178660" y="1480437"/>
            <a:ext cx="1398600" cy="1211400"/>
          </a:xfrm>
          <a:prstGeom prst="hexagon">
            <a:avLst>
              <a:gd name="adj" fmla="val 25000"/>
              <a:gd name="vf" fmla="val 115470"/>
            </a:avLst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2" name="Google Shape;212;p33"/>
          <p:cNvGrpSpPr/>
          <p:nvPr/>
        </p:nvGrpSpPr>
        <p:grpSpPr>
          <a:xfrm>
            <a:off x="5435165" y="2780961"/>
            <a:ext cx="291887" cy="279240"/>
            <a:chOff x="3950316" y="3820307"/>
            <a:chExt cx="369805" cy="353782"/>
          </a:xfrm>
        </p:grpSpPr>
        <p:sp>
          <p:nvSpPr>
            <p:cNvPr id="213" name="Google Shape;213;p33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7" name="Google Shape;217;p33"/>
          <p:cNvGrpSpPr/>
          <p:nvPr/>
        </p:nvGrpSpPr>
        <p:grpSpPr>
          <a:xfrm>
            <a:off x="3366782" y="3499452"/>
            <a:ext cx="256284" cy="294301"/>
            <a:chOff x="2212084" y="1960358"/>
            <a:chExt cx="324698" cy="372863"/>
          </a:xfrm>
        </p:grpSpPr>
        <p:sp>
          <p:nvSpPr>
            <p:cNvPr id="218" name="Google Shape;218;p33"/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1" name="Google Shape;221;p33"/>
          <p:cNvSpPr/>
          <p:nvPr/>
        </p:nvSpPr>
        <p:spPr>
          <a:xfrm>
            <a:off x="3344492" y="1970212"/>
            <a:ext cx="300880" cy="246623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ctrTitle"/>
          </p:nvPr>
        </p:nvSpPr>
        <p:spPr>
          <a:xfrm flipH="1">
            <a:off x="3172349" y="1491900"/>
            <a:ext cx="27993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Scope One" panose="02060403030504020204" charset="0"/>
                <a:cs typeface="Scope One" panose="02060403030504020204" charset="0"/>
              </a:rPr>
              <a:t>RESEARCH QUESTION</a:t>
            </a:r>
            <a:endParaRPr lang="en-GB" dirty="0">
              <a:latin typeface="Scope One" panose="02060403030504020204" charset="0"/>
              <a:cs typeface="Scope One" panose="02060403030504020204" charset="0"/>
            </a:endParaRPr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"/>
          </p:nvPr>
        </p:nvSpPr>
        <p:spPr>
          <a:xfrm flipH="1">
            <a:off x="1637725" y="2470355"/>
            <a:ext cx="6017100" cy="1155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Scope One" panose="02060403030504020204" charset="0"/>
                <a:ea typeface="Times New Roman" panose="02020603050405020304" pitchFamily="18" charset="0"/>
                <a:cs typeface="Scope One" panose="02060403030504020204" charset="0"/>
              </a:rPr>
              <a:t> </a:t>
            </a:r>
            <a:endParaRPr lang="en-US" sz="1800" dirty="0">
              <a:effectLst/>
              <a:latin typeface="Scope One" panose="02060403030504020204" charset="0"/>
              <a:ea typeface="Times New Roman" panose="02020603050405020304" pitchFamily="18" charset="0"/>
              <a:cs typeface="Scope One" panose="0206040303050402020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800" i="1" dirty="0">
                <a:effectLst/>
                <a:latin typeface="Scope One" panose="02060403030504020204" charset="0"/>
                <a:ea typeface="Times New Roman" panose="02020603050405020304" pitchFamily="18" charset="0"/>
                <a:cs typeface="Scope One" panose="02060403030504020204" charset="0"/>
              </a:rPr>
              <a:t>How can we personalize EcohomeAI technology with AI and Software in augmenting the air quality index at Ecovillage Boekel?</a:t>
            </a:r>
            <a:endParaRPr lang="en-US" sz="1800" dirty="0">
              <a:effectLst/>
              <a:latin typeface="Scope One" panose="02060403030504020204" charset="0"/>
              <a:ea typeface="Times New Roman" panose="02020603050405020304" pitchFamily="18" charset="0"/>
              <a:cs typeface="Scope One" panose="02060403030504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i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5" name="Google Shape;355;p37"/>
          <p:cNvSpPr/>
          <p:nvPr/>
        </p:nvSpPr>
        <p:spPr>
          <a:xfrm rot="1710083">
            <a:off x="6583926" y="3965548"/>
            <a:ext cx="3458444" cy="2996255"/>
          </a:xfrm>
          <a:prstGeom prst="hexagon">
            <a:avLst>
              <a:gd name="adj" fmla="val 27814"/>
              <a:gd name="vf" fmla="val 115470"/>
            </a:avLst>
          </a:prstGeom>
          <a:noFill/>
          <a:ln w="444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37"/>
          <p:cNvSpPr/>
          <p:nvPr/>
        </p:nvSpPr>
        <p:spPr>
          <a:xfrm rot="1710083">
            <a:off x="-922124" y="-1047927"/>
            <a:ext cx="3458444" cy="2996255"/>
          </a:xfrm>
          <a:prstGeom prst="hexagon">
            <a:avLst>
              <a:gd name="adj" fmla="val 27814"/>
              <a:gd name="vf" fmla="val 11547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subTitle" idx="1"/>
          </p:nvPr>
        </p:nvSpPr>
        <p:spPr>
          <a:xfrm flipH="1">
            <a:off x="1563450" y="2074145"/>
            <a:ext cx="6017100" cy="13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cope One" panose="02060403030504020204"/>
                <a:cs typeface="Scope One" panose="02060403030504020204"/>
                <a:sym typeface="Scope One" panose="02060403030504020204"/>
              </a:rPr>
              <a:t>Sprint 2 Results </a:t>
            </a:r>
            <a:r>
              <a:rPr lang="en-US" sz="1050" dirty="0"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050" dirty="0">
              <a:effectLst/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5" name="Google Shape;355;p37"/>
          <p:cNvSpPr/>
          <p:nvPr/>
        </p:nvSpPr>
        <p:spPr>
          <a:xfrm rot="1710083">
            <a:off x="6583926" y="3965548"/>
            <a:ext cx="3458444" cy="2996255"/>
          </a:xfrm>
          <a:prstGeom prst="hexagon">
            <a:avLst>
              <a:gd name="adj" fmla="val 27814"/>
              <a:gd name="vf" fmla="val 115470"/>
            </a:avLst>
          </a:prstGeom>
          <a:noFill/>
          <a:ln w="444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37"/>
          <p:cNvSpPr/>
          <p:nvPr/>
        </p:nvSpPr>
        <p:spPr>
          <a:xfrm rot="1710083">
            <a:off x="-922124" y="-1047927"/>
            <a:ext cx="3458444" cy="2996255"/>
          </a:xfrm>
          <a:prstGeom prst="hexagon">
            <a:avLst>
              <a:gd name="adj" fmla="val 27814"/>
              <a:gd name="vf" fmla="val 11547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>
            <a:spLocks noGrp="1"/>
          </p:cNvSpPr>
          <p:nvPr>
            <p:ph type="ctrTitle"/>
          </p:nvPr>
        </p:nvSpPr>
        <p:spPr>
          <a:xfrm>
            <a:off x="2381751" y="349175"/>
            <a:ext cx="38346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   </a:t>
            </a:r>
            <a:r>
              <a:rPr lang="en-GB"/>
              <a:t>Quantitative Research</a:t>
            </a:r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88" y="1085859"/>
            <a:ext cx="6319271" cy="374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>
            <a:spLocks noGrp="1"/>
          </p:cNvSpPr>
          <p:nvPr>
            <p:ph type="ctrTitle"/>
          </p:nvPr>
        </p:nvSpPr>
        <p:spPr>
          <a:xfrm>
            <a:off x="2381751" y="349175"/>
            <a:ext cx="38346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    </a:t>
            </a:r>
            <a:r>
              <a:rPr lang="en-GB" dirty="0"/>
              <a:t>Quantitative Research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41" y="1085675"/>
            <a:ext cx="5021420" cy="391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/>
          <p:cNvSpPr/>
          <p:nvPr/>
        </p:nvSpPr>
        <p:spPr>
          <a:xfrm>
            <a:off x="6313714" y="4310743"/>
            <a:ext cx="1335315" cy="254000"/>
          </a:xfrm>
          <a:prstGeom prst="lef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62171" y="1444171"/>
            <a:ext cx="370115" cy="31547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47657" y="2369673"/>
            <a:ext cx="384629" cy="31547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2171" y="1749187"/>
            <a:ext cx="384629" cy="31547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>
            <a:off x="2362460" y="352269"/>
            <a:ext cx="3834765" cy="6442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Key Air Parameters</a:t>
            </a:r>
            <a:endParaRPr lang="en-US" altLang="en-GB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" y="1531546"/>
            <a:ext cx="4785343" cy="247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44" y="1531546"/>
            <a:ext cx="39243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atercolor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3E7"/>
      </a:accent1>
      <a:accent2>
        <a:srgbClr val="FFB1E0"/>
      </a:accent2>
      <a:accent3>
        <a:srgbClr val="A1A0EE"/>
      </a:accent3>
      <a:accent4>
        <a:srgbClr val="6664DD"/>
      </a:accent4>
      <a:accent5>
        <a:srgbClr val="BDBCEE"/>
      </a:accent5>
      <a:accent6>
        <a:srgbClr val="7372B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1844</Words>
  <Application>WPS Presentation</Application>
  <PresentationFormat>On-screen Show (16:9)</PresentationFormat>
  <Paragraphs>137</Paragraphs>
  <Slides>24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SimSun</vt:lpstr>
      <vt:lpstr>Wingdings</vt:lpstr>
      <vt:lpstr>Arial</vt:lpstr>
      <vt:lpstr>Scope One</vt:lpstr>
      <vt:lpstr>Assistant ExtraLight</vt:lpstr>
      <vt:lpstr>Fira Sans Extra Condensed Medium</vt:lpstr>
      <vt:lpstr>Segoe Print</vt:lpstr>
      <vt:lpstr>Nunito Light</vt:lpstr>
      <vt:lpstr>Assistant</vt:lpstr>
      <vt:lpstr>Scope One</vt:lpstr>
      <vt:lpstr>Times New Roman</vt:lpstr>
      <vt:lpstr>Trebuchet MS</vt:lpstr>
      <vt:lpstr>Microsoft YaHei</vt:lpstr>
      <vt:lpstr>Arial Unicode MS</vt:lpstr>
      <vt:lpstr>Watercolor Background by Slidesgo</vt:lpstr>
      <vt:lpstr>BOEKEL ECO VILLAGE</vt:lpstr>
      <vt:lpstr>Table of Contents</vt:lpstr>
      <vt:lpstr>Week 13</vt:lpstr>
      <vt:lpstr>Web Application Manager Protype.                  + Cyper Security Applied. </vt:lpstr>
      <vt:lpstr>RESEARCH QUESTION</vt:lpstr>
      <vt:lpstr>PowerPoint 演示文稿</vt:lpstr>
      <vt:lpstr>    Quantitative Research</vt:lpstr>
      <vt:lpstr>    Quantitative Research</vt:lpstr>
      <vt:lpstr>Key Air Parameters</vt:lpstr>
      <vt:lpstr>Key Parameters</vt:lpstr>
      <vt:lpstr>Dealing with Outliers</vt:lpstr>
      <vt:lpstr>PowerPoint 演示文稿</vt:lpstr>
      <vt:lpstr>EcohomeAI 1.0</vt:lpstr>
      <vt:lpstr>PowerPoint 演示文稿</vt:lpstr>
      <vt:lpstr>PowerPoint 演示文稿</vt:lpstr>
      <vt:lpstr>Security Risk Analysis </vt:lpstr>
      <vt:lpstr>PowerPoint 演示文稿</vt:lpstr>
      <vt:lpstr>PowerPoint 演示文稿</vt:lpstr>
      <vt:lpstr>PowerPoint 演示文稿</vt:lpstr>
      <vt:lpstr>PowerPoint 演示文稿</vt:lpstr>
      <vt:lpstr>Sprint 3 Implementations</vt:lpstr>
      <vt:lpstr>Thank You!</vt:lpstr>
      <vt:lpstr>Feedback?</vt:lpstr>
      <vt:lpstr>Spatial Description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BOEKEL ECO VILLAGE</dc:title>
  <dc:creator/>
  <cp:lastModifiedBy>awake</cp:lastModifiedBy>
  <cp:revision>20</cp:revision>
  <dcterms:created xsi:type="dcterms:W3CDTF">2021-04-12T16:25:00Z</dcterms:created>
  <dcterms:modified xsi:type="dcterms:W3CDTF">2021-04-13T17:46:38Z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1033-11.2.0.10101</vt:lpwstr>
  </property>
</Properties>
</file>